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705" r:id="rId4"/>
  </p:sldMasterIdLst>
  <p:notesMasterIdLst>
    <p:notesMasterId r:id="rId22"/>
  </p:notesMasterIdLst>
  <p:handoutMasterIdLst>
    <p:handoutMasterId r:id="rId23"/>
  </p:handoutMasterIdLst>
  <p:sldIdLst>
    <p:sldId id="256" r:id="rId5"/>
    <p:sldId id="267" r:id="rId6"/>
    <p:sldId id="278" r:id="rId7"/>
    <p:sldId id="269" r:id="rId8"/>
    <p:sldId id="268" r:id="rId9"/>
    <p:sldId id="270" r:id="rId10"/>
    <p:sldId id="271" r:id="rId11"/>
    <p:sldId id="272" r:id="rId12"/>
    <p:sldId id="273" r:id="rId13"/>
    <p:sldId id="274" r:id="rId14"/>
    <p:sldId id="277" r:id="rId15"/>
    <p:sldId id="275" r:id="rId16"/>
    <p:sldId id="279" r:id="rId17"/>
    <p:sldId id="276" r:id="rId18"/>
    <p:sldId id="281" r:id="rId19"/>
    <p:sldId id="280" r:id="rId20"/>
    <p:sldId id="282"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40" autoAdjust="0"/>
    <p:restoredTop sz="94605" autoAdjust="0"/>
  </p:normalViewPr>
  <p:slideViewPr>
    <p:cSldViewPr snapToGrid="0">
      <p:cViewPr varScale="1">
        <p:scale>
          <a:sx n="76" d="100"/>
          <a:sy n="76" d="100"/>
        </p:scale>
        <p:origin x="258" y="90"/>
      </p:cViewPr>
      <p:guideLst/>
    </p:cSldViewPr>
  </p:slideViewPr>
  <p:notesTextViewPr>
    <p:cViewPr>
      <p:scale>
        <a:sx n="1" d="1"/>
        <a:sy n="1" d="1"/>
      </p:scale>
      <p:origin x="0" y="0"/>
    </p:cViewPr>
  </p:notesTextViewPr>
  <p:notesViewPr>
    <p:cSldViewPr snapToGrid="0">
      <p:cViewPr varScale="1">
        <p:scale>
          <a:sx n="68" d="100"/>
          <a:sy n="68" d="100"/>
        </p:scale>
        <p:origin x="3288"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C2AEF700-9B0B-4359-8356-DCE7EE4E41C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xmlns="" id="{4B9BF05B-06DB-4EC8-B476-CF95F9BD85E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33D6361-1E3C-4214-95E1-B8DE93421F8F}" type="datetimeFigureOut">
              <a:rPr lang="en-US" smtClean="0"/>
              <a:t>6/12/2020</a:t>
            </a:fld>
            <a:endParaRPr lang="en-US" dirty="0"/>
          </a:p>
        </p:txBody>
      </p:sp>
      <p:sp>
        <p:nvSpPr>
          <p:cNvPr id="4" name="Footer Placeholder 3">
            <a:extLst>
              <a:ext uri="{FF2B5EF4-FFF2-40B4-BE49-F238E27FC236}">
                <a16:creationId xmlns:a16="http://schemas.microsoft.com/office/drawing/2014/main" xmlns="" id="{6321952E-79CD-4E03-AAEB-C22680419E2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xmlns="" id="{B3DCA65F-8548-4E36-8331-FD471638BD8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8CE0281-66A0-46B8-BDE2-AEF0C7453753}" type="slidenum">
              <a:rPr lang="en-US" smtClean="0"/>
              <a:t>‹#›</a:t>
            </a:fld>
            <a:endParaRPr lang="en-US" dirty="0"/>
          </a:p>
        </p:txBody>
      </p:sp>
    </p:spTree>
    <p:extLst>
      <p:ext uri="{BB962C8B-B14F-4D97-AF65-F5344CB8AC3E}">
        <p14:creationId xmlns:p14="http://schemas.microsoft.com/office/powerpoint/2010/main" val="655735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F9CFFA-1E2F-4435-8DD6-9B5CC3FF4505}" type="datetimeFigureOut">
              <a:rPr lang="en-US" smtClean="0"/>
              <a:t>6/12/2020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EDED1C-4656-4CF8-AD34-DC4A65BB3913}" type="slidenum">
              <a:rPr lang="en-US" smtClean="0"/>
              <a:t>‹#›</a:t>
            </a:fld>
            <a:endParaRPr lang="en-US" dirty="0"/>
          </a:p>
        </p:txBody>
      </p:sp>
    </p:spTree>
    <p:extLst>
      <p:ext uri="{BB962C8B-B14F-4D97-AF65-F5344CB8AC3E}">
        <p14:creationId xmlns:p14="http://schemas.microsoft.com/office/powerpoint/2010/main" val="3895429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EDED1C-4656-4CF8-AD34-DC4A65BB3913}" type="slidenum">
              <a:rPr lang="en-US" smtClean="0"/>
              <a:t>1</a:t>
            </a:fld>
            <a:endParaRPr lang="en-US" dirty="0"/>
          </a:p>
        </p:txBody>
      </p:sp>
    </p:spTree>
    <p:extLst>
      <p:ext uri="{BB962C8B-B14F-4D97-AF65-F5344CB8AC3E}">
        <p14:creationId xmlns:p14="http://schemas.microsoft.com/office/powerpoint/2010/main" val="20408423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6/12/2020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19287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6/12/2020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522986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6/12/2020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424151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6/12/2020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0886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6/12/2020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262111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6/12/2020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580764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smtClean="0"/>
              <a:t>6/12/2020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2990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6/12/2020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083943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6/12/2020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61912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6/12/2020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49388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6/12/2020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690205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6/12/2020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8235454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6/12/2020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235791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6/12/2020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960461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6/12/2020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02857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6/12/2020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264159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6/12/2020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91821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smtClean="0"/>
              <a:pPr/>
              <a:t>6/12/2020</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178019711"/>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medicinenet.com/amoxicillin-oral/article.htm" TargetMode="Externa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hyperlink" Target="https://www.frontiersin.org/articles/10.3389/fpubh.2018.00303/full" TargetMode="External"/><Relationship Id="rId4" Type="http://schemas.openxmlformats.org/officeDocument/2006/relationships/hyperlink" Target="https://www.statista.com/statistics/825553/amoxicillin-out-of-pocket-price-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4A391C69-E52F-4DC0-B51A-0DABC548401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2">
            <a:extLst>
              <a:ext uri="{FF2B5EF4-FFF2-40B4-BE49-F238E27FC236}">
                <a16:creationId xmlns:a16="http://schemas.microsoft.com/office/drawing/2014/main" xmlns="" id="{C3C7ED6A-DE7F-4002-9699-B659DE5512C6}"/>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cstate="email">
            <a:alphaModFix/>
            <a:extLst>
              <a:ext uri="{28A0092B-C50C-407E-A947-70E740481C1C}">
                <a14:useLocalDpi xmlns:a14="http://schemas.microsoft.com/office/drawing/2010/main"/>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a:extLst>
              <a:ext uri="{FF2B5EF4-FFF2-40B4-BE49-F238E27FC236}">
                <a16:creationId xmlns:a16="http://schemas.microsoft.com/office/drawing/2014/main" xmlns="" id="{048390FD-448E-4FF2-AEE8-C46960568E3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275961" y="-2"/>
            <a:ext cx="81313"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Petri Dish">
            <a:extLst>
              <a:ext uri="{FF2B5EF4-FFF2-40B4-BE49-F238E27FC236}">
                <a16:creationId xmlns:a16="http://schemas.microsoft.com/office/drawing/2014/main" xmlns="" id="{D16B27C4-A9C2-4AC4-9DD3-88F63F48E83C}"/>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357274" y="10"/>
            <a:ext cx="4834726" cy="6857990"/>
          </a:xfrm>
          <a:prstGeom prst="rect">
            <a:avLst/>
          </a:prstGeom>
        </p:spPr>
      </p:pic>
      <p:pic>
        <p:nvPicPr>
          <p:cNvPr id="16" name="Picture 15">
            <a:extLst>
              <a:ext uri="{FF2B5EF4-FFF2-40B4-BE49-F238E27FC236}">
                <a16:creationId xmlns:a16="http://schemas.microsoft.com/office/drawing/2014/main" xmlns="" id="{0BD259F2-A289-4420-B3EB-BBC6A904FC0B}"/>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5"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xmlns="" id="{6BE7596B-F237-47DD-989E-9D8B0B49B4BB}"/>
              </a:ext>
            </a:extLst>
          </p:cNvPr>
          <p:cNvSpPr>
            <a:spLocks noGrp="1"/>
          </p:cNvSpPr>
          <p:nvPr>
            <p:ph type="ctrTitle"/>
          </p:nvPr>
        </p:nvSpPr>
        <p:spPr>
          <a:xfrm>
            <a:off x="1305277" y="736600"/>
            <a:ext cx="5280026" cy="819148"/>
          </a:xfrm>
        </p:spPr>
        <p:txBody>
          <a:bodyPr>
            <a:normAutofit/>
          </a:bodyPr>
          <a:lstStyle/>
          <a:p>
            <a:r>
              <a:rPr lang="en-US" dirty="0" smtClean="0">
                <a:solidFill>
                  <a:schemeClr val="tx1">
                    <a:lumMod val="65000"/>
                    <a:lumOff val="35000"/>
                  </a:schemeClr>
                </a:solidFill>
              </a:rPr>
              <a:t>amoxicillin</a:t>
            </a:r>
            <a:endParaRPr lang="en-US" dirty="0">
              <a:solidFill>
                <a:schemeClr val="tx1">
                  <a:lumMod val="65000"/>
                  <a:lumOff val="35000"/>
                </a:schemeClr>
              </a:solidFill>
            </a:endParaRPr>
          </a:p>
        </p:txBody>
      </p:sp>
      <p:sp>
        <p:nvSpPr>
          <p:cNvPr id="3" name="Subtitle 2">
            <a:extLst>
              <a:ext uri="{FF2B5EF4-FFF2-40B4-BE49-F238E27FC236}">
                <a16:creationId xmlns:a16="http://schemas.microsoft.com/office/drawing/2014/main" xmlns="" id="{6063915B-82A1-4F1C-B5C6-3E18DDD97232}"/>
              </a:ext>
            </a:extLst>
          </p:cNvPr>
          <p:cNvSpPr>
            <a:spLocks noGrp="1"/>
          </p:cNvSpPr>
          <p:nvPr>
            <p:ph type="subTitle" idx="1"/>
          </p:nvPr>
        </p:nvSpPr>
        <p:spPr>
          <a:xfrm>
            <a:off x="1146175" y="1511300"/>
            <a:ext cx="5280027" cy="1371599"/>
          </a:xfrm>
        </p:spPr>
        <p:txBody>
          <a:bodyPr>
            <a:normAutofit/>
          </a:bodyPr>
          <a:lstStyle/>
          <a:p>
            <a:r>
              <a:rPr lang="en-US" cap="none" dirty="0"/>
              <a:t>Generic Name: Amoxicillin</a:t>
            </a:r>
          </a:p>
          <a:p>
            <a:r>
              <a:rPr lang="en-US" cap="none" dirty="0"/>
              <a:t>Brand Name: Amoxil</a:t>
            </a:r>
          </a:p>
          <a:p>
            <a:endParaRPr lang="en-US" dirty="0"/>
          </a:p>
        </p:txBody>
      </p:sp>
      <p:sp>
        <p:nvSpPr>
          <p:cNvPr id="6" name="TextBox 5"/>
          <p:cNvSpPr txBox="1"/>
          <p:nvPr/>
        </p:nvSpPr>
        <p:spPr>
          <a:xfrm>
            <a:off x="1305277" y="3240037"/>
            <a:ext cx="4834267" cy="2308324"/>
          </a:xfrm>
          <a:prstGeom prst="rect">
            <a:avLst/>
          </a:prstGeom>
          <a:noFill/>
        </p:spPr>
        <p:txBody>
          <a:bodyPr wrap="square" rtlCol="0">
            <a:spAutoFit/>
          </a:bodyPr>
          <a:lstStyle/>
          <a:p>
            <a:pPr>
              <a:lnSpc>
                <a:spcPct val="200000"/>
              </a:lnSpc>
            </a:pPr>
            <a:r>
              <a:rPr lang="en-US" sz="2400" dirty="0" smtClean="0"/>
              <a:t>              Student’s Name</a:t>
            </a:r>
          </a:p>
          <a:p>
            <a:pPr>
              <a:lnSpc>
                <a:spcPct val="200000"/>
              </a:lnSpc>
            </a:pPr>
            <a:r>
              <a:rPr lang="en-US" sz="2400" dirty="0"/>
              <a:t> </a:t>
            </a:r>
            <a:r>
              <a:rPr lang="en-US" sz="2400" dirty="0" smtClean="0"/>
              <a:t>         University Affiliation</a:t>
            </a:r>
          </a:p>
          <a:p>
            <a:pPr>
              <a:lnSpc>
                <a:spcPct val="200000"/>
              </a:lnSpc>
            </a:pPr>
            <a:r>
              <a:rPr lang="en-US" sz="2400" dirty="0" smtClean="0"/>
              <a:t>              Course</a:t>
            </a:r>
          </a:p>
        </p:txBody>
      </p:sp>
    </p:spTree>
    <p:extLst>
      <p:ext uri="{BB962C8B-B14F-4D97-AF65-F5344CB8AC3E}">
        <p14:creationId xmlns:p14="http://schemas.microsoft.com/office/powerpoint/2010/main" val="2642022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4" y="364517"/>
            <a:ext cx="10364451" cy="778483"/>
          </a:xfrm>
        </p:spPr>
        <p:txBody>
          <a:bodyPr/>
          <a:lstStyle/>
          <a:p>
            <a:r>
              <a:rPr lang="en-US" dirty="0" err="1" smtClean="0"/>
              <a:t>AMOxil</a:t>
            </a:r>
            <a:r>
              <a:rPr lang="en-US" dirty="0" smtClean="0"/>
              <a:t> description</a:t>
            </a:r>
            <a:endParaRPr lang="en-US" dirty="0"/>
          </a:p>
        </p:txBody>
      </p:sp>
      <p:sp>
        <p:nvSpPr>
          <p:cNvPr id="3" name="Content Placeholder 2"/>
          <p:cNvSpPr>
            <a:spLocks noGrp="1"/>
          </p:cNvSpPr>
          <p:nvPr>
            <p:ph sz="quarter" idx="13"/>
          </p:nvPr>
        </p:nvSpPr>
        <p:spPr>
          <a:xfrm>
            <a:off x="679269" y="1358536"/>
            <a:ext cx="11155679" cy="5225143"/>
          </a:xfrm>
        </p:spPr>
        <p:txBody>
          <a:bodyPr>
            <a:noAutofit/>
          </a:bodyPr>
          <a:lstStyle/>
          <a:p>
            <a:r>
              <a:rPr lang="en-US" sz="2400" cap="none" dirty="0" smtClean="0"/>
              <a:t>Amoxicillin is formulated in form of tablets, capsules, or powder for oral suspension.</a:t>
            </a:r>
          </a:p>
          <a:p>
            <a:r>
              <a:rPr lang="en-US" sz="2400" cap="none" dirty="0" smtClean="0"/>
              <a:t>Amoxicillin is a penicillin-type antibiotic used to treat various bacterial infections . This medication works by stopping growth of bacteria. </a:t>
            </a:r>
          </a:p>
          <a:p>
            <a:r>
              <a:rPr lang="en-US" sz="2400" cap="none" dirty="0" smtClean="0"/>
              <a:t>Amoxicillin is only used to treat bacterial infections thus cannot be used to treat viral infections like influenza or </a:t>
            </a:r>
            <a:r>
              <a:rPr lang="en-US" sz="2400" cap="none" dirty="0" smtClean="0"/>
              <a:t>cold (</a:t>
            </a:r>
            <a:r>
              <a:rPr lang="en-US" sz="2400" cap="none" dirty="0" err="1"/>
              <a:t>Medicinenet</a:t>
            </a:r>
            <a:r>
              <a:rPr lang="en-US" sz="2400" cap="none" dirty="0"/>
              <a:t>, 2018</a:t>
            </a:r>
            <a:r>
              <a:rPr lang="en-US" sz="2400" cap="none" dirty="0" smtClean="0"/>
              <a:t>)</a:t>
            </a:r>
            <a:r>
              <a:rPr lang="en-US" sz="2400" cap="none" dirty="0" smtClean="0"/>
              <a:t>. </a:t>
            </a:r>
            <a:endParaRPr lang="en-US" sz="2400" cap="none" dirty="0" smtClean="0"/>
          </a:p>
          <a:p>
            <a:r>
              <a:rPr lang="en-US" sz="2400" cap="none" dirty="0" smtClean="0"/>
              <a:t>Together with other medications, amoxicillin is used to treat bacterial intestinal and stomach ulcers.</a:t>
            </a:r>
          </a:p>
          <a:p>
            <a:r>
              <a:rPr lang="en-US" sz="2400" cap="none" dirty="0" smtClean="0"/>
              <a:t>Amoxicillin inhibits the synthesis of bacterial cell wall hence destroying the bacteria and prevent their growth.  </a:t>
            </a:r>
            <a:endParaRPr lang="en-US" sz="2400" cap="none" dirty="0"/>
          </a:p>
        </p:txBody>
      </p:sp>
    </p:spTree>
    <p:extLst>
      <p:ext uri="{BB962C8B-B14F-4D97-AF65-F5344CB8AC3E}">
        <p14:creationId xmlns:p14="http://schemas.microsoft.com/office/powerpoint/2010/main" val="16036711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261258"/>
            <a:ext cx="10364451" cy="966652"/>
          </a:xfrm>
        </p:spPr>
        <p:txBody>
          <a:bodyPr/>
          <a:lstStyle/>
          <a:p>
            <a:r>
              <a:rPr lang="en-US" dirty="0" smtClean="0"/>
              <a:t>Dosage forms and strengths</a:t>
            </a:r>
            <a:endParaRPr lang="en-US" dirty="0"/>
          </a:p>
        </p:txBody>
      </p:sp>
      <p:sp>
        <p:nvSpPr>
          <p:cNvPr id="3" name="Content Placeholder 2"/>
          <p:cNvSpPr>
            <a:spLocks noGrp="1"/>
          </p:cNvSpPr>
          <p:nvPr>
            <p:ph sz="quarter" idx="13"/>
          </p:nvPr>
        </p:nvSpPr>
        <p:spPr>
          <a:xfrm>
            <a:off x="313509" y="992777"/>
            <a:ext cx="11416937" cy="5512525"/>
          </a:xfrm>
        </p:spPr>
        <p:txBody>
          <a:bodyPr>
            <a:normAutofit/>
          </a:bodyPr>
          <a:lstStyle/>
          <a:p>
            <a:r>
              <a:rPr lang="en-US" sz="2400" cap="none" dirty="0" smtClean="0"/>
              <a:t>Amoxil capsules are presented and sold in 250mg and 500mg, each with  a royal blue opaque cap and pink opaque body.</a:t>
            </a:r>
          </a:p>
          <a:p>
            <a:r>
              <a:rPr lang="en-US" sz="2400" cap="none" dirty="0" smtClean="0"/>
              <a:t>Amoxil tablets are presented and sold in 50mg and 875mg, each tablet containing 500mg or 875 mg as the </a:t>
            </a:r>
            <a:r>
              <a:rPr lang="en-US" sz="2400" cap="none" dirty="0" err="1" smtClean="0"/>
              <a:t>trihydrate</a:t>
            </a:r>
            <a:r>
              <a:rPr lang="en-US" sz="2400" cap="none" dirty="0" smtClean="0"/>
              <a:t>.</a:t>
            </a:r>
          </a:p>
          <a:p>
            <a:r>
              <a:rPr lang="en-US" sz="2400" cap="none" dirty="0" smtClean="0"/>
              <a:t>Amoxil is also sold in powder form for oral suspension in various strengths as follows; 125mg/5ml, 200mg/5ml and 400mg/5ml.</a:t>
            </a:r>
          </a:p>
          <a:p>
            <a:r>
              <a:rPr lang="en-US" sz="2400" cap="none" dirty="0" smtClean="0"/>
              <a:t>Each dosage of 5ml of reconstituted strawberry-flavored suspension with 125 mg amoxicillin as the </a:t>
            </a:r>
            <a:r>
              <a:rPr lang="en-US" sz="2400" cap="none" dirty="0" err="1" smtClean="0"/>
              <a:t>trihydrate</a:t>
            </a:r>
            <a:r>
              <a:rPr lang="en-US" sz="2400" cap="none" dirty="0" smtClean="0"/>
              <a:t>.</a:t>
            </a:r>
          </a:p>
          <a:p>
            <a:r>
              <a:rPr lang="en-US" sz="2400" cap="none" dirty="0" smtClean="0"/>
              <a:t>Each dosage of 5ml of reconstituted bubble-gum flavored suspension has 200mg, 250mg or 400mg amoxicillin as the </a:t>
            </a:r>
            <a:r>
              <a:rPr lang="en-US" sz="2400" cap="none" dirty="0" err="1" smtClean="0"/>
              <a:t>trihydrate</a:t>
            </a:r>
            <a:r>
              <a:rPr lang="en-US" sz="2400" cap="none" dirty="0" smtClean="0"/>
              <a:t>.</a:t>
            </a:r>
            <a:endParaRPr lang="en-US" sz="2400" cap="none" dirty="0"/>
          </a:p>
        </p:txBody>
      </p:sp>
    </p:spTree>
    <p:extLst>
      <p:ext uri="{BB962C8B-B14F-4D97-AF65-F5344CB8AC3E}">
        <p14:creationId xmlns:p14="http://schemas.microsoft.com/office/powerpoint/2010/main" val="29090185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4" y="364517"/>
            <a:ext cx="10364451" cy="778483"/>
          </a:xfrm>
        </p:spPr>
        <p:txBody>
          <a:bodyPr/>
          <a:lstStyle/>
          <a:p>
            <a:r>
              <a:rPr lang="en-US" dirty="0" smtClean="0"/>
              <a:t>Dosing Indications</a:t>
            </a:r>
            <a:endParaRPr lang="en-US" dirty="0"/>
          </a:p>
        </p:txBody>
      </p:sp>
      <p:sp>
        <p:nvSpPr>
          <p:cNvPr id="3" name="Content Placeholder 2"/>
          <p:cNvSpPr>
            <a:spLocks noGrp="1"/>
          </p:cNvSpPr>
          <p:nvPr>
            <p:ph sz="quarter" idx="13"/>
          </p:nvPr>
        </p:nvSpPr>
        <p:spPr>
          <a:xfrm>
            <a:off x="365760" y="1143000"/>
            <a:ext cx="11521440" cy="5715000"/>
          </a:xfrm>
        </p:spPr>
        <p:txBody>
          <a:bodyPr>
            <a:noAutofit/>
          </a:bodyPr>
          <a:lstStyle/>
          <a:p>
            <a:r>
              <a:rPr lang="en-US" sz="2400" cap="none" dirty="0" smtClean="0"/>
              <a:t>Amoxil is taken by mouth or without food as directed by a physician. </a:t>
            </a:r>
          </a:p>
          <a:p>
            <a:r>
              <a:rPr lang="en-US" sz="2400" cap="none" dirty="0" smtClean="0"/>
              <a:t>Dosage for Amoxil is usually 8 or 12 hours based on the condition of the patient and response to </a:t>
            </a:r>
            <a:r>
              <a:rPr lang="en-US" sz="2400" cap="none" dirty="0" smtClean="0"/>
              <a:t>treatment (</a:t>
            </a:r>
            <a:r>
              <a:rPr lang="en-US" sz="2400" cap="none" dirty="0" err="1"/>
              <a:t>Medicinenet</a:t>
            </a:r>
            <a:r>
              <a:rPr lang="en-US" sz="2400" cap="none" dirty="0"/>
              <a:t>, 2018</a:t>
            </a:r>
            <a:r>
              <a:rPr lang="en-US" sz="2400" cap="none" dirty="0" smtClean="0"/>
              <a:t>)</a:t>
            </a:r>
            <a:r>
              <a:rPr lang="en-US" sz="2400" cap="none" dirty="0" smtClean="0"/>
              <a:t>. </a:t>
            </a:r>
            <a:endParaRPr lang="en-US" sz="2400" cap="none" dirty="0" smtClean="0"/>
          </a:p>
          <a:p>
            <a:r>
              <a:rPr lang="en-US" sz="2400" cap="none" dirty="0" smtClean="0"/>
              <a:t>The patient is supposed to take a lot of water while taking Amoxil unless the doctor indicates otherwise.</a:t>
            </a:r>
          </a:p>
          <a:p>
            <a:r>
              <a:rPr lang="en-US" sz="2400" cap="none" dirty="0" smtClean="0"/>
              <a:t>For best results, the patient should take the medication at evenly spaced times or at the same time each day.</a:t>
            </a:r>
          </a:p>
          <a:p>
            <a:r>
              <a:rPr lang="en-US" sz="2400" cap="none" dirty="0" smtClean="0"/>
              <a:t>One should take the full dosage as prescribed by the physician even if the symptoms disappear before completion of the dosage.</a:t>
            </a:r>
          </a:p>
          <a:p>
            <a:r>
              <a:rPr lang="en-US" sz="2400" cap="none" dirty="0" smtClean="0"/>
              <a:t>If the symptoms persist, the patient should seek medical attention to avoid further complications.</a:t>
            </a:r>
            <a:endParaRPr lang="en-US" sz="2400" cap="none" dirty="0"/>
          </a:p>
        </p:txBody>
      </p:sp>
    </p:spTree>
    <p:extLst>
      <p:ext uri="{BB962C8B-B14F-4D97-AF65-F5344CB8AC3E}">
        <p14:creationId xmlns:p14="http://schemas.microsoft.com/office/powerpoint/2010/main" val="2341285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4" y="364517"/>
            <a:ext cx="10364451" cy="778483"/>
          </a:xfrm>
        </p:spPr>
        <p:txBody>
          <a:bodyPr/>
          <a:lstStyle/>
          <a:p>
            <a:r>
              <a:rPr lang="en-US" dirty="0" smtClean="0"/>
              <a:t>Side effects</a:t>
            </a:r>
            <a:endParaRPr lang="en-US" dirty="0"/>
          </a:p>
        </p:txBody>
      </p:sp>
      <p:sp>
        <p:nvSpPr>
          <p:cNvPr id="3" name="Content Placeholder 2"/>
          <p:cNvSpPr>
            <a:spLocks noGrp="1"/>
          </p:cNvSpPr>
          <p:nvPr>
            <p:ph sz="quarter" idx="13"/>
          </p:nvPr>
        </p:nvSpPr>
        <p:spPr>
          <a:xfrm>
            <a:off x="444137" y="914400"/>
            <a:ext cx="11260183" cy="5617029"/>
          </a:xfrm>
        </p:spPr>
        <p:txBody>
          <a:bodyPr>
            <a:normAutofit fontScale="85000" lnSpcReduction="10000"/>
          </a:bodyPr>
          <a:lstStyle/>
          <a:p>
            <a:r>
              <a:rPr lang="en-US" sz="2800" cap="none" dirty="0" smtClean="0"/>
              <a:t>Patients might experience nausea, vomiting or diarrhea.</a:t>
            </a:r>
          </a:p>
          <a:p>
            <a:r>
              <a:rPr lang="en-US" sz="2800" cap="none" dirty="0" smtClean="0"/>
              <a:t>Taking Amoxil for prolonged periods or repeatedly may lead to oral thrush and oral or new vaginal fungal infection. One should seek doctor’s attention incase he or she experiences changes in vaginal discharge or white patches in your mouth.</a:t>
            </a:r>
          </a:p>
          <a:p>
            <a:r>
              <a:rPr lang="en-US" sz="2800" cap="none" dirty="0" smtClean="0"/>
              <a:t>Rare but serious symptoms include persistent nausea, vomiting, dark urine, abdominal pain, yellowing of eyes, skin paleness, bleeding, fever and persistent sore throat. Patients should seek immediate medical attention incase they experience these symptoms. </a:t>
            </a:r>
          </a:p>
          <a:p>
            <a:r>
              <a:rPr lang="en-US" sz="2800" cap="none" dirty="0" smtClean="0"/>
              <a:t>Amoxil may also cause severe intestinal condition in rare cases due to occurrence of a resistant bacteria. </a:t>
            </a:r>
          </a:p>
          <a:p>
            <a:r>
              <a:rPr lang="en-US" sz="2800" cap="none" dirty="0" smtClean="0"/>
              <a:t>Amoxil rarely causes serious allergic reactions. However, incase a patient experiences some allergic reaction as a result of this medication, he or she should seek medical help.</a:t>
            </a:r>
          </a:p>
          <a:p>
            <a:endParaRPr lang="en-US" cap="none" dirty="0" smtClean="0"/>
          </a:p>
          <a:p>
            <a:pPr marL="0" indent="0">
              <a:buNone/>
            </a:pPr>
            <a:endParaRPr lang="en-US" cap="none" dirty="0" smtClean="0"/>
          </a:p>
        </p:txBody>
      </p:sp>
    </p:spTree>
    <p:extLst>
      <p:ext uri="{BB962C8B-B14F-4D97-AF65-F5344CB8AC3E}">
        <p14:creationId xmlns:p14="http://schemas.microsoft.com/office/powerpoint/2010/main" val="29171527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4" y="364517"/>
            <a:ext cx="10364451" cy="778483"/>
          </a:xfrm>
        </p:spPr>
        <p:txBody>
          <a:bodyPr/>
          <a:lstStyle/>
          <a:p>
            <a:r>
              <a:rPr lang="en-US" dirty="0" smtClean="0"/>
              <a:t>Side effects </a:t>
            </a:r>
            <a:r>
              <a:rPr lang="en-US" dirty="0"/>
              <a:t>(</a:t>
            </a:r>
            <a:r>
              <a:rPr lang="en-US" dirty="0" err="1" smtClean="0"/>
              <a:t>cont</a:t>
            </a:r>
            <a:r>
              <a:rPr lang="en-US" dirty="0" smtClean="0"/>
              <a:t>…)</a:t>
            </a:r>
            <a:endParaRPr lang="en-US" dirty="0"/>
          </a:p>
        </p:txBody>
      </p:sp>
      <p:sp>
        <p:nvSpPr>
          <p:cNvPr id="3" name="Content Placeholder 2"/>
          <p:cNvSpPr>
            <a:spLocks noGrp="1"/>
          </p:cNvSpPr>
          <p:nvPr>
            <p:ph sz="quarter" idx="13"/>
          </p:nvPr>
        </p:nvSpPr>
        <p:spPr>
          <a:xfrm>
            <a:off x="496389" y="1143000"/>
            <a:ext cx="11155680" cy="5153297"/>
          </a:xfrm>
        </p:spPr>
        <p:txBody>
          <a:bodyPr>
            <a:normAutofit/>
          </a:bodyPr>
          <a:lstStyle/>
          <a:p>
            <a:r>
              <a:rPr lang="en-US" sz="2400" cap="none" dirty="0" smtClean="0"/>
              <a:t>Allergic reactions may include; </a:t>
            </a:r>
          </a:p>
          <a:p>
            <a:pPr>
              <a:buFont typeface="Wingdings" panose="05000000000000000000" pitchFamily="2" charset="2"/>
              <a:buChar char="ü"/>
            </a:pPr>
            <a:r>
              <a:rPr lang="en-US" sz="2400" cap="none" dirty="0" smtClean="0"/>
              <a:t>    swelling of the face</a:t>
            </a:r>
          </a:p>
          <a:p>
            <a:pPr>
              <a:buFont typeface="Wingdings" panose="05000000000000000000" pitchFamily="2" charset="2"/>
              <a:buChar char="ü"/>
            </a:pPr>
            <a:r>
              <a:rPr lang="en-US" sz="2400" cap="none" dirty="0" smtClean="0"/>
              <a:t>    Rashes</a:t>
            </a:r>
          </a:p>
          <a:p>
            <a:pPr>
              <a:buFont typeface="Wingdings" panose="05000000000000000000" pitchFamily="2" charset="2"/>
              <a:buChar char="ü"/>
            </a:pPr>
            <a:r>
              <a:rPr lang="en-US" sz="2400" cap="none" dirty="0" smtClean="0"/>
              <a:t>    Severe dizziness</a:t>
            </a:r>
          </a:p>
          <a:p>
            <a:pPr>
              <a:buFont typeface="Wingdings" panose="05000000000000000000" pitchFamily="2" charset="2"/>
              <a:buChar char="ü"/>
            </a:pPr>
            <a:r>
              <a:rPr lang="en-US" sz="2400" cap="none" dirty="0" smtClean="0"/>
              <a:t>    Breathing difficulties</a:t>
            </a:r>
          </a:p>
          <a:p>
            <a:pPr>
              <a:buFont typeface="Wingdings" panose="05000000000000000000" pitchFamily="2" charset="2"/>
              <a:buChar char="ü"/>
            </a:pPr>
            <a:r>
              <a:rPr lang="en-US" sz="2400" cap="none" dirty="0" smtClean="0"/>
              <a:t>    Body itching</a:t>
            </a:r>
          </a:p>
          <a:p>
            <a:r>
              <a:rPr lang="en-US" sz="2400" cap="none" dirty="0" smtClean="0"/>
              <a:t>Amoxil medication can cause mild rash that can be hard to differentiate from mild and severe allergic reaction.</a:t>
            </a:r>
            <a:endParaRPr lang="en-US" sz="2400" cap="none" dirty="0"/>
          </a:p>
        </p:txBody>
      </p:sp>
    </p:spTree>
    <p:extLst>
      <p:ext uri="{BB962C8B-B14F-4D97-AF65-F5344CB8AC3E}">
        <p14:creationId xmlns:p14="http://schemas.microsoft.com/office/powerpoint/2010/main" val="29790978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4" y="364517"/>
            <a:ext cx="10364451" cy="778483"/>
          </a:xfrm>
        </p:spPr>
        <p:txBody>
          <a:bodyPr/>
          <a:lstStyle/>
          <a:p>
            <a:r>
              <a:rPr lang="en-US" dirty="0" smtClean="0"/>
              <a:t>precautions</a:t>
            </a:r>
            <a:endParaRPr lang="en-US" dirty="0"/>
          </a:p>
        </p:txBody>
      </p:sp>
      <p:sp>
        <p:nvSpPr>
          <p:cNvPr id="3" name="Content Placeholder 2"/>
          <p:cNvSpPr>
            <a:spLocks noGrp="1"/>
          </p:cNvSpPr>
          <p:nvPr>
            <p:ph sz="quarter" idx="13"/>
          </p:nvPr>
        </p:nvSpPr>
        <p:spPr>
          <a:xfrm>
            <a:off x="609600" y="1308100"/>
            <a:ext cx="10668000" cy="4962071"/>
          </a:xfrm>
        </p:spPr>
        <p:txBody>
          <a:bodyPr>
            <a:normAutofit fontScale="92500" lnSpcReduction="20000"/>
          </a:bodyPr>
          <a:lstStyle/>
          <a:p>
            <a:r>
              <a:rPr lang="en-US" sz="2600" cap="none" dirty="0" smtClean="0"/>
              <a:t>The patient should inform the doctor incase he or she is allergic to Amoxil, penicillin or cephalosporin antibiotics. </a:t>
            </a:r>
          </a:p>
          <a:p>
            <a:r>
              <a:rPr lang="en-US" sz="2600" cap="none" dirty="0" smtClean="0"/>
              <a:t>One should also inform the doctor if he has any other allergies since the drug may contain other inactive ingredients that can cause other allergic problems. </a:t>
            </a:r>
          </a:p>
          <a:p>
            <a:r>
              <a:rPr lang="en-US" sz="2600" cap="none" dirty="0" smtClean="0"/>
              <a:t>The patient should narrate his or her medical history to his doctor or pharmacist especially if one is diagnosed with infectious mononucleosis or kidney diseases. </a:t>
            </a:r>
          </a:p>
          <a:p>
            <a:r>
              <a:rPr lang="en-US" sz="2600" cap="none" dirty="0" smtClean="0"/>
              <a:t>Amoxil medication may affect typhoid vaccine thus one is nit supposed to have any vaccination while on amoxicillin medication unless approved by the </a:t>
            </a:r>
            <a:r>
              <a:rPr lang="en-US" sz="2600" cap="none" dirty="0" smtClean="0"/>
              <a:t>doctor (</a:t>
            </a:r>
            <a:r>
              <a:rPr lang="en-US" sz="2600" cap="none" dirty="0" err="1"/>
              <a:t>Medicinenet</a:t>
            </a:r>
            <a:r>
              <a:rPr lang="en-US" sz="2600" cap="none" dirty="0"/>
              <a:t>, 2018</a:t>
            </a:r>
            <a:r>
              <a:rPr lang="en-US" sz="2600" cap="none" dirty="0" smtClean="0"/>
              <a:t>)</a:t>
            </a:r>
            <a:r>
              <a:rPr lang="en-US" sz="2600" cap="none" dirty="0" smtClean="0"/>
              <a:t>. </a:t>
            </a:r>
            <a:endParaRPr lang="en-US" sz="2600" cap="none" dirty="0" smtClean="0"/>
          </a:p>
          <a:p>
            <a:r>
              <a:rPr lang="en-US" sz="2600" cap="none" dirty="0" smtClean="0"/>
              <a:t>Before having any surgery, the patient should notify the medical products that he or she has been using including prescription and non-prescription drugs.</a:t>
            </a:r>
          </a:p>
          <a:p>
            <a:endParaRPr lang="en-US" dirty="0"/>
          </a:p>
        </p:txBody>
      </p:sp>
    </p:spTree>
    <p:extLst>
      <p:ext uri="{BB962C8B-B14F-4D97-AF65-F5344CB8AC3E}">
        <p14:creationId xmlns:p14="http://schemas.microsoft.com/office/powerpoint/2010/main" val="19150628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4" y="364517"/>
            <a:ext cx="10364451" cy="778483"/>
          </a:xfrm>
        </p:spPr>
        <p:txBody>
          <a:bodyPr>
            <a:normAutofit fontScale="90000"/>
          </a:bodyPr>
          <a:lstStyle/>
          <a:p>
            <a:r>
              <a:rPr lang="en-US" dirty="0" smtClean="0"/>
              <a:t>Drug Interactions</a:t>
            </a:r>
            <a:br>
              <a:rPr lang="en-US" dirty="0" smtClean="0"/>
            </a:br>
            <a:endParaRPr lang="en-US" dirty="0"/>
          </a:p>
        </p:txBody>
      </p:sp>
      <p:sp>
        <p:nvSpPr>
          <p:cNvPr id="3" name="Content Placeholder 2"/>
          <p:cNvSpPr>
            <a:spLocks noGrp="1"/>
          </p:cNvSpPr>
          <p:nvPr>
            <p:ph sz="quarter" idx="13"/>
          </p:nvPr>
        </p:nvSpPr>
        <p:spPr>
          <a:xfrm>
            <a:off x="627017" y="1143000"/>
            <a:ext cx="10650583" cy="5153297"/>
          </a:xfrm>
        </p:spPr>
        <p:txBody>
          <a:bodyPr>
            <a:normAutofit/>
          </a:bodyPr>
          <a:lstStyle/>
          <a:p>
            <a:r>
              <a:rPr lang="en-US" sz="2400" cap="none" dirty="0" smtClean="0"/>
              <a:t>The effect of other drugs can change the interaction of Amoxil as it can increase the risk of side effects . </a:t>
            </a:r>
          </a:p>
          <a:p>
            <a:r>
              <a:rPr lang="en-US" sz="2400" cap="none" dirty="0" smtClean="0"/>
              <a:t>Interaction with other medications such as herbal products may cause the medication not to work correctly. However, the doctor can manage </a:t>
            </a:r>
            <a:r>
              <a:rPr lang="en-US" sz="2400" cap="none" dirty="0" smtClean="0"/>
              <a:t>these interactions by altering how the medications are used by the patient or through close monitoring.</a:t>
            </a:r>
          </a:p>
          <a:p>
            <a:r>
              <a:rPr lang="en-US" sz="2400" cap="none" dirty="0" smtClean="0"/>
              <a:t>One should inform his or her pharmacist or doctor on other medications used earlier to avoid interactions with Amoxil.</a:t>
            </a:r>
          </a:p>
          <a:p>
            <a:r>
              <a:rPr lang="en-US" sz="2400" cap="none" dirty="0" smtClean="0"/>
              <a:t>The patient should also inform the doctor incase he or she is using probenecid.</a:t>
            </a:r>
          </a:p>
          <a:p>
            <a:r>
              <a:rPr lang="en-US" sz="2400" cap="none" dirty="0" smtClean="0"/>
              <a:t>Probenecid slows down the removal of amoxicillin from the patients body leading to an increase in antibiotic in one’s bloodstream.</a:t>
            </a:r>
            <a:endParaRPr lang="en-US" sz="2400" cap="none" dirty="0" smtClean="0"/>
          </a:p>
          <a:p>
            <a:endParaRPr lang="en-US" dirty="0"/>
          </a:p>
        </p:txBody>
      </p:sp>
    </p:spTree>
    <p:extLst>
      <p:ext uri="{BB962C8B-B14F-4D97-AF65-F5344CB8AC3E}">
        <p14:creationId xmlns:p14="http://schemas.microsoft.com/office/powerpoint/2010/main" val="6901467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4" y="364517"/>
            <a:ext cx="10808326" cy="778483"/>
          </a:xfrm>
        </p:spPr>
        <p:txBody>
          <a:bodyPr>
            <a:noAutofit/>
          </a:bodyPr>
          <a:lstStyle/>
          <a:p>
            <a:r>
              <a:rPr lang="en-US" sz="2800" dirty="0" smtClean="0"/>
              <a:t>Drug interactions (cont</a:t>
            </a:r>
            <a:r>
              <a:rPr lang="en-US" sz="2800" dirty="0" smtClean="0"/>
              <a:t>...</a:t>
            </a:r>
            <a:r>
              <a:rPr lang="en-US" sz="2800" dirty="0" smtClean="0"/>
              <a:t>)</a:t>
            </a:r>
            <a:endParaRPr lang="en-US" sz="2800" dirty="0"/>
          </a:p>
        </p:txBody>
      </p:sp>
      <p:sp>
        <p:nvSpPr>
          <p:cNvPr id="3" name="Content Placeholder 2"/>
          <p:cNvSpPr>
            <a:spLocks noGrp="1"/>
          </p:cNvSpPr>
          <p:nvPr>
            <p:ph sz="quarter" idx="13"/>
          </p:nvPr>
        </p:nvSpPr>
        <p:spPr>
          <a:xfrm>
            <a:off x="913774" y="1308100"/>
            <a:ext cx="10363826" cy="4483099"/>
          </a:xfrm>
        </p:spPr>
        <p:txBody>
          <a:bodyPr>
            <a:noAutofit/>
          </a:bodyPr>
          <a:lstStyle/>
          <a:p>
            <a:r>
              <a:rPr lang="en-US" sz="2400" cap="none" dirty="0" smtClean="0"/>
              <a:t>The patient should not start another medication of stop the medication with a doctor’s approval..</a:t>
            </a:r>
          </a:p>
          <a:p>
            <a:r>
              <a:rPr lang="en-US" sz="2400" cap="none" dirty="0" smtClean="0"/>
              <a:t>Women using </a:t>
            </a:r>
            <a:r>
              <a:rPr lang="en-US" sz="2400" cap="none" dirty="0" err="1" smtClean="0"/>
              <a:t>amoxil</a:t>
            </a:r>
            <a:r>
              <a:rPr lang="en-US" sz="2400" cap="none" dirty="0" smtClean="0"/>
              <a:t> should be sure to confirm from the doctor if they should take additional reliable birth control method alongside this medication. </a:t>
            </a:r>
          </a:p>
          <a:p>
            <a:r>
              <a:rPr lang="en-US" sz="2400" cap="none" dirty="0" smtClean="0"/>
              <a:t>Amoxicillin can lead to false positive results with some diabetic cupric </a:t>
            </a:r>
            <a:r>
              <a:rPr lang="en-US" sz="2400" cap="none" dirty="0" err="1" smtClean="0"/>
              <a:t>sulphate</a:t>
            </a:r>
            <a:r>
              <a:rPr lang="en-US" sz="2400" cap="none" dirty="0" smtClean="0"/>
              <a:t> types.</a:t>
            </a:r>
          </a:p>
          <a:p>
            <a:r>
              <a:rPr lang="en-US" sz="2400" cap="none" dirty="0" smtClean="0"/>
              <a:t>Amoxil may alter with the results of certain </a:t>
            </a:r>
            <a:r>
              <a:rPr lang="en-US" sz="2400" cap="none" dirty="0"/>
              <a:t>lab </a:t>
            </a:r>
            <a:r>
              <a:rPr lang="en-US" sz="2400" cap="none" dirty="0" smtClean="0"/>
              <a:t>tests (</a:t>
            </a:r>
            <a:r>
              <a:rPr lang="en-US" sz="2400" cap="none" dirty="0" err="1"/>
              <a:t>Medicinenet</a:t>
            </a:r>
            <a:r>
              <a:rPr lang="en-US" sz="2400" cap="none" dirty="0"/>
              <a:t>, 2018</a:t>
            </a:r>
            <a:r>
              <a:rPr lang="en-US" sz="2400" cap="none" dirty="0" smtClean="0"/>
              <a:t>).</a:t>
            </a:r>
          </a:p>
          <a:p>
            <a:r>
              <a:rPr lang="en-US" sz="2400" cap="none" dirty="0" smtClean="0"/>
              <a:t>The patient is required to inform the laboratory personnel if he or she is on </a:t>
            </a:r>
            <a:r>
              <a:rPr lang="en-US" sz="2400" cap="none" dirty="0" err="1" smtClean="0"/>
              <a:t>amoxil</a:t>
            </a:r>
            <a:r>
              <a:rPr lang="en-US" sz="2400" cap="none" dirty="0" smtClean="0"/>
              <a:t> medication. </a:t>
            </a:r>
            <a:endParaRPr lang="en-US" sz="2400" cap="none" dirty="0"/>
          </a:p>
        </p:txBody>
      </p:sp>
    </p:spTree>
    <p:extLst>
      <p:ext uri="{BB962C8B-B14F-4D97-AF65-F5344CB8AC3E}">
        <p14:creationId xmlns:p14="http://schemas.microsoft.com/office/powerpoint/2010/main" val="27668340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4" y="1"/>
            <a:ext cx="10364451" cy="1143000"/>
          </a:xfrm>
        </p:spPr>
        <p:txBody>
          <a:bodyPr/>
          <a:lstStyle/>
          <a:p>
            <a:r>
              <a:rPr lang="en-US" dirty="0" smtClean="0"/>
              <a:t>Contraindications</a:t>
            </a:r>
            <a:endParaRPr lang="en-US" dirty="0"/>
          </a:p>
        </p:txBody>
      </p:sp>
      <p:sp>
        <p:nvSpPr>
          <p:cNvPr id="3" name="Content Placeholder 2"/>
          <p:cNvSpPr>
            <a:spLocks noGrp="1"/>
          </p:cNvSpPr>
          <p:nvPr>
            <p:ph sz="quarter" idx="13"/>
          </p:nvPr>
        </p:nvSpPr>
        <p:spPr>
          <a:xfrm>
            <a:off x="365761" y="653144"/>
            <a:ext cx="11599816" cy="6204856"/>
          </a:xfrm>
        </p:spPr>
        <p:txBody>
          <a:bodyPr>
            <a:noAutofit/>
          </a:bodyPr>
          <a:lstStyle/>
          <a:p>
            <a:r>
              <a:rPr lang="en-US" sz="2400" cap="none" dirty="0" smtClean="0"/>
              <a:t>It a person is suspected, seek immediate attention from a poison control center or </a:t>
            </a:r>
            <a:r>
              <a:rPr lang="en-US" sz="2400" cap="none" dirty="0" smtClean="0"/>
              <a:t>emergency</a:t>
            </a:r>
            <a:r>
              <a:rPr lang="en-US" sz="2400" cap="none" dirty="0" smtClean="0"/>
              <a:t> facility. </a:t>
            </a:r>
          </a:p>
          <a:p>
            <a:r>
              <a:rPr lang="en-US" sz="2400" cap="none" dirty="0" smtClean="0"/>
              <a:t>An overdose may be characterized by;</a:t>
            </a:r>
          </a:p>
          <a:p>
            <a:pPr>
              <a:buFont typeface="Wingdings" panose="05000000000000000000" pitchFamily="2" charset="2"/>
              <a:buChar char="Ø"/>
            </a:pPr>
            <a:r>
              <a:rPr lang="en-US" sz="2400" cap="none" dirty="0" smtClean="0"/>
              <a:t>Diarrhea</a:t>
            </a:r>
          </a:p>
          <a:p>
            <a:pPr>
              <a:buFont typeface="Wingdings" panose="05000000000000000000" pitchFamily="2" charset="2"/>
              <a:buChar char="Ø"/>
            </a:pPr>
            <a:r>
              <a:rPr lang="en-US" sz="2400" cap="none" dirty="0" smtClean="0"/>
              <a:t>Vomiting</a:t>
            </a:r>
          </a:p>
          <a:p>
            <a:pPr>
              <a:buFont typeface="Wingdings" panose="05000000000000000000" pitchFamily="2" charset="2"/>
              <a:buChar char="Ø"/>
            </a:pPr>
            <a:r>
              <a:rPr lang="en-US" sz="2400" cap="none" dirty="0" smtClean="0"/>
              <a:t>Seizures</a:t>
            </a:r>
          </a:p>
          <a:p>
            <a:pPr>
              <a:buFont typeface="Wingdings" panose="05000000000000000000" pitchFamily="2" charset="2"/>
              <a:buChar char="Ø"/>
            </a:pPr>
            <a:r>
              <a:rPr lang="en-US" sz="2400" cap="none" dirty="0" smtClean="0"/>
              <a:t>Decrease in excretion of urine. </a:t>
            </a:r>
          </a:p>
          <a:p>
            <a:r>
              <a:rPr lang="en-US" sz="2400" cap="none" dirty="0" smtClean="0"/>
              <a:t>Amoxil medication should not be shared with other people.</a:t>
            </a:r>
          </a:p>
          <a:p>
            <a:r>
              <a:rPr lang="en-US" sz="2400" cap="none" dirty="0" smtClean="0"/>
              <a:t>One should not use the medication to treat another medication other than the one prescribed by the doctor.</a:t>
            </a:r>
          </a:p>
          <a:p>
            <a:r>
              <a:rPr lang="en-US" sz="2400" cap="none" dirty="0" smtClean="0"/>
              <a:t>When used to treat a prolonged infection, one should undergo medical tests or laboratory tests to monitor and check for side effects.</a:t>
            </a:r>
            <a:endParaRPr lang="en-US" sz="2400" cap="none" dirty="0"/>
          </a:p>
        </p:txBody>
      </p:sp>
    </p:spTree>
    <p:extLst>
      <p:ext uri="{BB962C8B-B14F-4D97-AF65-F5344CB8AC3E}">
        <p14:creationId xmlns:p14="http://schemas.microsoft.com/office/powerpoint/2010/main" val="36265366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8"/>
            <a:ext cx="10364451" cy="949026"/>
          </a:xfrm>
        </p:spPr>
        <p:txBody>
          <a:bodyPr/>
          <a:lstStyle/>
          <a:p>
            <a:r>
              <a:rPr lang="en-US" dirty="0" smtClean="0"/>
              <a:t>Administration</a:t>
            </a:r>
            <a:endParaRPr lang="en-US" dirty="0"/>
          </a:p>
        </p:txBody>
      </p:sp>
      <p:sp>
        <p:nvSpPr>
          <p:cNvPr id="3" name="Content Placeholder 2"/>
          <p:cNvSpPr>
            <a:spLocks noGrp="1"/>
          </p:cNvSpPr>
          <p:nvPr>
            <p:ph sz="quarter" idx="13"/>
          </p:nvPr>
        </p:nvSpPr>
        <p:spPr>
          <a:xfrm>
            <a:off x="600891" y="1567544"/>
            <a:ext cx="11181805" cy="4833256"/>
          </a:xfrm>
        </p:spPr>
        <p:txBody>
          <a:bodyPr>
            <a:normAutofit/>
          </a:bodyPr>
          <a:lstStyle/>
          <a:p>
            <a:r>
              <a:rPr lang="en-US" sz="2400" cap="none" dirty="0" smtClean="0"/>
              <a:t>When treating adults and pediatric patients, treatment should be continued for at least ten days for treatment of infections caused by streptococcus pyogenes. </a:t>
            </a:r>
          </a:p>
          <a:p>
            <a:r>
              <a:rPr lang="en-US" sz="2400" cap="none" dirty="0" smtClean="0"/>
              <a:t>Administration of Amoxil to treat H. Pylori infection requires an adult oral dose of 1 gram amoxicillin, 500 mg clarithromycin, and 30 mg lansoprazole. All administered twice in a day for 14 days.</a:t>
            </a:r>
          </a:p>
          <a:p>
            <a:r>
              <a:rPr lang="en-US" sz="2400" cap="none" dirty="0" smtClean="0"/>
              <a:t>To treat renal impairment with glomerular filtration rate,  patients should not be given a 875-mg dose.</a:t>
            </a:r>
          </a:p>
          <a:p>
            <a:r>
              <a:rPr lang="en-US" sz="2400" cap="none" dirty="0" smtClean="0"/>
              <a:t>Patients with hemodialysis should receive 500mg or 250mg for every 24 hours depending on severity of </a:t>
            </a:r>
            <a:r>
              <a:rPr lang="en-US" sz="2400" cap="none" dirty="0"/>
              <a:t>the </a:t>
            </a:r>
            <a:r>
              <a:rPr lang="en-US" sz="2400" cap="none" dirty="0" smtClean="0"/>
              <a:t>infection (</a:t>
            </a:r>
            <a:r>
              <a:rPr lang="en-US" sz="2400" cap="none" dirty="0" err="1"/>
              <a:t>Medicinenet</a:t>
            </a:r>
            <a:r>
              <a:rPr lang="en-US" sz="2400" cap="none" dirty="0"/>
              <a:t>, 2018</a:t>
            </a:r>
            <a:r>
              <a:rPr lang="en-US" sz="2400" cap="none" dirty="0" smtClean="0"/>
              <a:t>).</a:t>
            </a:r>
            <a:endParaRPr lang="en-US" sz="2400" cap="none" dirty="0"/>
          </a:p>
        </p:txBody>
      </p:sp>
    </p:spTree>
    <p:extLst>
      <p:ext uri="{BB962C8B-B14F-4D97-AF65-F5344CB8AC3E}">
        <p14:creationId xmlns:p14="http://schemas.microsoft.com/office/powerpoint/2010/main" val="29316627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4" y="364517"/>
            <a:ext cx="10364451" cy="778483"/>
          </a:xfrm>
        </p:spPr>
        <p:txBody>
          <a:bodyPr/>
          <a:lstStyle/>
          <a:p>
            <a:r>
              <a:rPr lang="en-US" dirty="0" smtClean="0"/>
              <a:t>storage</a:t>
            </a:r>
            <a:endParaRPr lang="en-US" dirty="0"/>
          </a:p>
        </p:txBody>
      </p:sp>
      <p:sp>
        <p:nvSpPr>
          <p:cNvPr id="3" name="Content Placeholder 2"/>
          <p:cNvSpPr>
            <a:spLocks noGrp="1"/>
          </p:cNvSpPr>
          <p:nvPr>
            <p:ph sz="quarter" idx="13"/>
          </p:nvPr>
        </p:nvSpPr>
        <p:spPr>
          <a:xfrm>
            <a:off x="913774" y="1143000"/>
            <a:ext cx="10764420" cy="5257800"/>
          </a:xfrm>
        </p:spPr>
        <p:txBody>
          <a:bodyPr>
            <a:normAutofit/>
          </a:bodyPr>
          <a:lstStyle/>
          <a:p>
            <a:r>
              <a:rPr lang="en-US" sz="2400" cap="none" dirty="0" smtClean="0"/>
              <a:t>Amoxicillin should be stored at room temperature away from moisture and light.</a:t>
            </a:r>
          </a:p>
          <a:p>
            <a:r>
              <a:rPr lang="en-US" sz="2400" cap="none" dirty="0" smtClean="0"/>
              <a:t>Keep the medication away from pets and children.</a:t>
            </a:r>
          </a:p>
          <a:p>
            <a:r>
              <a:rPr lang="en-US" sz="2400" cap="none" dirty="0" smtClean="0"/>
              <a:t>One should dispose this medication properly if the medicine is no longer required or has expired. </a:t>
            </a:r>
          </a:p>
          <a:p>
            <a:r>
              <a:rPr lang="en-US" sz="2400" cap="none" dirty="0" smtClean="0"/>
              <a:t>Amoxil medication should be not discarded in a drain or toilet unless the doctor recommends so.</a:t>
            </a:r>
          </a:p>
          <a:p>
            <a:r>
              <a:rPr lang="en-US" sz="2400" cap="none" dirty="0" smtClean="0"/>
              <a:t>One should consult a local waste disposal company for more details on how to discard the product.</a:t>
            </a:r>
          </a:p>
          <a:p>
            <a:r>
              <a:rPr lang="en-US" sz="2400" cap="none" dirty="0" smtClean="0"/>
              <a:t>Different brands of </a:t>
            </a:r>
            <a:r>
              <a:rPr lang="en-US" sz="2400" cap="none" dirty="0" err="1" smtClean="0"/>
              <a:t>amoxil</a:t>
            </a:r>
            <a:r>
              <a:rPr lang="en-US" sz="2400" cap="none" dirty="0" smtClean="0"/>
              <a:t> have different storage instructions and needs.</a:t>
            </a:r>
            <a:endParaRPr lang="en-US" sz="2400" cap="none" dirty="0"/>
          </a:p>
        </p:txBody>
      </p:sp>
    </p:spTree>
    <p:extLst>
      <p:ext uri="{BB962C8B-B14F-4D97-AF65-F5344CB8AC3E}">
        <p14:creationId xmlns:p14="http://schemas.microsoft.com/office/powerpoint/2010/main" val="34177539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8"/>
            <a:ext cx="10364451" cy="1105780"/>
          </a:xfrm>
        </p:spPr>
        <p:txBody>
          <a:bodyPr/>
          <a:lstStyle/>
          <a:p>
            <a:r>
              <a:rPr lang="en-US" dirty="0" smtClean="0"/>
              <a:t>Pregnancy class</a:t>
            </a:r>
            <a:endParaRPr lang="en-US" dirty="0"/>
          </a:p>
        </p:txBody>
      </p:sp>
      <p:sp>
        <p:nvSpPr>
          <p:cNvPr id="3" name="Content Placeholder 2"/>
          <p:cNvSpPr>
            <a:spLocks noGrp="1"/>
          </p:cNvSpPr>
          <p:nvPr>
            <p:ph sz="quarter" idx="13"/>
          </p:nvPr>
        </p:nvSpPr>
        <p:spPr>
          <a:xfrm>
            <a:off x="574766" y="1515292"/>
            <a:ext cx="11338560" cy="5068388"/>
          </a:xfrm>
        </p:spPr>
        <p:txBody>
          <a:bodyPr>
            <a:normAutofit/>
          </a:bodyPr>
          <a:lstStyle/>
          <a:p>
            <a:r>
              <a:rPr lang="en-US" sz="2400" cap="none" dirty="0" smtClean="0"/>
              <a:t>One should inform the doctor or pharmacist if she is pregnant or planning to get pregnant.</a:t>
            </a:r>
          </a:p>
          <a:p>
            <a:r>
              <a:rPr lang="en-US" sz="2400" cap="none" dirty="0" smtClean="0"/>
              <a:t>There are five Amoxil categories based on safety for use during pregnancy to classify the possible risks to an unborn child when the mother is </a:t>
            </a:r>
            <a:r>
              <a:rPr lang="en-US" sz="2400" cap="none" dirty="0"/>
              <a:t>on </a:t>
            </a:r>
            <a:r>
              <a:rPr lang="en-US" sz="2400" cap="none" dirty="0" smtClean="0"/>
              <a:t>medication (</a:t>
            </a:r>
            <a:r>
              <a:rPr lang="en-US" sz="2400" cap="none" dirty="0" err="1"/>
              <a:t>Medicinenet</a:t>
            </a:r>
            <a:r>
              <a:rPr lang="en-US" sz="2400" cap="none" dirty="0"/>
              <a:t>, 2018</a:t>
            </a:r>
            <a:r>
              <a:rPr lang="en-US" sz="2400" cap="none" dirty="0" smtClean="0"/>
              <a:t>). </a:t>
            </a:r>
          </a:p>
          <a:p>
            <a:r>
              <a:rPr lang="en-US" sz="2400" cap="none" dirty="0" smtClean="0"/>
              <a:t>These FDA categories include A,BC,D AND X. </a:t>
            </a:r>
          </a:p>
          <a:p>
            <a:r>
              <a:rPr lang="en-US" sz="2400" cap="none" dirty="0" smtClean="0"/>
              <a:t>Amoxicillin belongs to category B. </a:t>
            </a:r>
          </a:p>
          <a:p>
            <a:endParaRPr lang="en-US" sz="2400" cap="none" dirty="0"/>
          </a:p>
        </p:txBody>
      </p:sp>
    </p:spTree>
    <p:extLst>
      <p:ext uri="{BB962C8B-B14F-4D97-AF65-F5344CB8AC3E}">
        <p14:creationId xmlns:p14="http://schemas.microsoft.com/office/powerpoint/2010/main" val="12525284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4" y="364517"/>
            <a:ext cx="10364451" cy="778483"/>
          </a:xfrm>
        </p:spPr>
        <p:txBody>
          <a:bodyPr/>
          <a:lstStyle/>
          <a:p>
            <a:r>
              <a:rPr lang="en-US" dirty="0" smtClean="0"/>
              <a:t>Cost analysis</a:t>
            </a:r>
            <a:endParaRPr lang="en-US" dirty="0"/>
          </a:p>
        </p:txBody>
      </p:sp>
      <p:sp>
        <p:nvSpPr>
          <p:cNvPr id="3" name="Content Placeholder 2"/>
          <p:cNvSpPr>
            <a:spLocks noGrp="1"/>
          </p:cNvSpPr>
          <p:nvPr>
            <p:ph sz="quarter" idx="13"/>
          </p:nvPr>
        </p:nvSpPr>
        <p:spPr>
          <a:xfrm>
            <a:off x="209006" y="1143000"/>
            <a:ext cx="11521440" cy="5414554"/>
          </a:xfrm>
        </p:spPr>
        <p:txBody>
          <a:bodyPr/>
          <a:lstStyle/>
          <a:p>
            <a:r>
              <a:rPr lang="en-US" sz="2400" cap="none" dirty="0" smtClean="0"/>
              <a:t>Amoxicillin is an inexpensive medication that is more popular than comparable drugs used to treat bacterial infections. </a:t>
            </a:r>
          </a:p>
          <a:p>
            <a:r>
              <a:rPr lang="en-US" sz="2400" cap="none" dirty="0" smtClean="0"/>
              <a:t>Comparing Amoxil out-of-pocket cost in the </a:t>
            </a:r>
            <a:r>
              <a:rPr lang="en-US" sz="2400" cap="none" dirty="0"/>
              <a:t>U</a:t>
            </a:r>
            <a:r>
              <a:rPr lang="en-US" sz="2400" cap="none" dirty="0" smtClean="0"/>
              <a:t>.S. In 2004 to 2017, the out-of-pocket has reduced to more than 4 U.S. Dollars </a:t>
            </a:r>
            <a:r>
              <a:rPr lang="en-US" sz="2400" cap="none" dirty="0"/>
              <a:t>(</a:t>
            </a:r>
            <a:r>
              <a:rPr lang="en-US" sz="2400" cap="none" dirty="0" err="1"/>
              <a:t>Mikulik</a:t>
            </a:r>
            <a:r>
              <a:rPr lang="en-US" sz="2400" cap="none" dirty="0"/>
              <a:t>, 2020</a:t>
            </a:r>
            <a:r>
              <a:rPr lang="en-US" sz="2400" cap="none" dirty="0" smtClean="0"/>
              <a:t>).</a:t>
            </a:r>
          </a:p>
          <a:p>
            <a:r>
              <a:rPr lang="en-US" sz="2400" cap="none" dirty="0" smtClean="0"/>
              <a:t>In 2004, amoxicillin was costing 7.41 </a:t>
            </a:r>
            <a:r>
              <a:rPr lang="en-US" sz="2400" cap="none" dirty="0"/>
              <a:t>U</a:t>
            </a:r>
            <a:r>
              <a:rPr lang="en-US" sz="2400" cap="none" dirty="0" smtClean="0"/>
              <a:t>.S. Dollars . the price had increased to 7.67 U.S. dollars in 2007.</a:t>
            </a:r>
          </a:p>
          <a:p>
            <a:r>
              <a:rPr lang="en-US" sz="2400" cap="none" dirty="0" smtClean="0"/>
              <a:t>The cost of amoxicillin has been reducing since 2008 to 2017. The out-of</a:t>
            </a:r>
            <a:r>
              <a:rPr lang="en-US" sz="2400" cap="none" dirty="0"/>
              <a:t>-</a:t>
            </a:r>
            <a:r>
              <a:rPr lang="en-US" sz="2400" cap="none" dirty="0" smtClean="0"/>
              <a:t>pocket cost in 2017 was </a:t>
            </a:r>
            <a:r>
              <a:rPr lang="en-US" sz="2400" cap="none" dirty="0"/>
              <a:t>$ </a:t>
            </a:r>
            <a:r>
              <a:rPr lang="en-US" sz="2400" cap="none" dirty="0" smtClean="0"/>
              <a:t>4.01 (</a:t>
            </a:r>
            <a:r>
              <a:rPr lang="en-US" sz="2400" cap="none" dirty="0" err="1" smtClean="0"/>
              <a:t>Zwane</a:t>
            </a:r>
            <a:r>
              <a:rPr lang="en-US" sz="2400" cap="none" dirty="0" smtClean="0"/>
              <a:t> </a:t>
            </a:r>
            <a:r>
              <a:rPr lang="en-US" sz="2400" cap="none" dirty="0"/>
              <a:t>et al., 2018</a:t>
            </a:r>
            <a:r>
              <a:rPr lang="en-US" sz="2400" cap="none" dirty="0" smtClean="0"/>
              <a:t>).</a:t>
            </a:r>
            <a:endParaRPr lang="en-US" sz="2400" cap="none" dirty="0" smtClean="0"/>
          </a:p>
          <a:p>
            <a:endParaRPr lang="en-US" dirty="0"/>
          </a:p>
        </p:txBody>
      </p:sp>
    </p:spTree>
    <p:extLst>
      <p:ext uri="{BB962C8B-B14F-4D97-AF65-F5344CB8AC3E}">
        <p14:creationId xmlns:p14="http://schemas.microsoft.com/office/powerpoint/2010/main" val="37259251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10364451" cy="844523"/>
          </a:xfrm>
        </p:spPr>
        <p:txBody>
          <a:bodyPr/>
          <a:lstStyle/>
          <a:p>
            <a:r>
              <a:rPr lang="en-US" dirty="0" smtClean="0"/>
              <a:t>Patient Case study</a:t>
            </a:r>
            <a:endParaRPr lang="en-US" dirty="0"/>
          </a:p>
        </p:txBody>
      </p:sp>
      <p:sp>
        <p:nvSpPr>
          <p:cNvPr id="3" name="Content Placeholder 2"/>
          <p:cNvSpPr>
            <a:spLocks noGrp="1"/>
          </p:cNvSpPr>
          <p:nvPr>
            <p:ph sz="quarter" idx="13"/>
          </p:nvPr>
        </p:nvSpPr>
        <p:spPr>
          <a:xfrm>
            <a:off x="287383" y="1201783"/>
            <a:ext cx="11599817" cy="5329645"/>
          </a:xfrm>
        </p:spPr>
        <p:txBody>
          <a:bodyPr/>
          <a:lstStyle/>
          <a:p>
            <a:r>
              <a:rPr lang="en-US" dirty="0" smtClean="0"/>
              <a:t>Rx </a:t>
            </a:r>
            <a:r>
              <a:rPr lang="en-US" sz="2400" cap="none" dirty="0" smtClean="0"/>
              <a:t>Is 30-year-old female who comes to the clinic on a wintry day. RX complains of a persistent facial congestion, stuffy nose, purulent, fatigue and discolored nasal discharge. RX has experienced these symptoms for the past two weeks. The advanced nurse practitioner in the facility performs an examination on the patient and finds out that RX has a fever of 102ºF.</a:t>
            </a:r>
          </a:p>
          <a:p>
            <a:r>
              <a:rPr lang="en-US" sz="2400" cap="none" dirty="0" smtClean="0"/>
              <a:t>The advanced nurse practitioner also performs an empirical diagnosis for acute bacterial rhinosinusitis (ABRS).</a:t>
            </a:r>
          </a:p>
          <a:p>
            <a:r>
              <a:rPr lang="en-US" sz="2400" cap="none" dirty="0" smtClean="0"/>
              <a:t>RX has no known drug allergies according to her medical history. The nurse is required to identify the best treatment regimen for RX’s rhinosinusitis.</a:t>
            </a:r>
            <a:endParaRPr lang="en-US" sz="2400" cap="none" dirty="0"/>
          </a:p>
        </p:txBody>
      </p:sp>
    </p:spTree>
    <p:extLst>
      <p:ext uri="{BB962C8B-B14F-4D97-AF65-F5344CB8AC3E}">
        <p14:creationId xmlns:p14="http://schemas.microsoft.com/office/powerpoint/2010/main" val="3690496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391886"/>
            <a:ext cx="10364451" cy="1306286"/>
          </a:xfrm>
        </p:spPr>
        <p:txBody>
          <a:bodyPr/>
          <a:lstStyle/>
          <a:p>
            <a:r>
              <a:rPr lang="en-US" dirty="0" smtClean="0"/>
              <a:t>Case Solution</a:t>
            </a:r>
            <a:endParaRPr lang="en-US" dirty="0"/>
          </a:p>
        </p:txBody>
      </p:sp>
      <p:sp>
        <p:nvSpPr>
          <p:cNvPr id="3" name="Content Placeholder 2"/>
          <p:cNvSpPr>
            <a:spLocks noGrp="1"/>
          </p:cNvSpPr>
          <p:nvPr>
            <p:ph sz="quarter" idx="13"/>
          </p:nvPr>
        </p:nvSpPr>
        <p:spPr>
          <a:xfrm>
            <a:off x="418011" y="1698172"/>
            <a:ext cx="11556274" cy="4859382"/>
          </a:xfrm>
        </p:spPr>
        <p:txBody>
          <a:bodyPr>
            <a:noAutofit/>
          </a:bodyPr>
          <a:lstStyle/>
          <a:p>
            <a:r>
              <a:rPr lang="en-US" sz="2400" cap="none" dirty="0" smtClean="0"/>
              <a:t>Rhinosinusitis is a common infection in the united states with a prevalence incidence of 13.4% each year. The rate of prevalence is higher in women as compared to men.</a:t>
            </a:r>
          </a:p>
          <a:p>
            <a:r>
              <a:rPr lang="en-US" sz="2400" cap="none" dirty="0" smtClean="0"/>
              <a:t>This condition is caused by various factors including environmental factors, allergens and infectious organisms.</a:t>
            </a:r>
          </a:p>
          <a:p>
            <a:r>
              <a:rPr lang="en-US" sz="2400" cap="none" dirty="0" smtClean="0"/>
              <a:t>Patients with rhinosinusitis can be treated using amoxicillin-</a:t>
            </a:r>
            <a:r>
              <a:rPr lang="en-US" sz="2400" cap="none" dirty="0" err="1" smtClean="0"/>
              <a:t>clavulanate</a:t>
            </a:r>
            <a:r>
              <a:rPr lang="en-US" sz="2400" cap="none" dirty="0" smtClean="0"/>
              <a:t> 500mg/125mg oral doses of 3 times in a day or 875mg/125mg twice in a day. </a:t>
            </a:r>
          </a:p>
          <a:p>
            <a:r>
              <a:rPr lang="en-US" sz="2400" cap="none" dirty="0" smtClean="0"/>
              <a:t>The treatment should be used for 5 to 7 days  since RX is not allergic to penicillin.</a:t>
            </a:r>
            <a:endParaRPr lang="en-US" sz="2400" cap="none" dirty="0"/>
          </a:p>
        </p:txBody>
      </p:sp>
    </p:spTree>
    <p:extLst>
      <p:ext uri="{BB962C8B-B14F-4D97-AF65-F5344CB8AC3E}">
        <p14:creationId xmlns:p14="http://schemas.microsoft.com/office/powerpoint/2010/main" val="21421280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1"/>
            <a:ext cx="10364451" cy="1463674"/>
          </a:xfrm>
        </p:spPr>
        <p:txBody>
          <a:bodyPr/>
          <a:lstStyle/>
          <a:p>
            <a:r>
              <a:rPr lang="en-US" dirty="0" err="1" smtClean="0"/>
              <a:t>reFERENCES</a:t>
            </a:r>
            <a:endParaRPr lang="en-US" dirty="0"/>
          </a:p>
        </p:txBody>
      </p:sp>
      <p:sp>
        <p:nvSpPr>
          <p:cNvPr id="3" name="Content Placeholder 2"/>
          <p:cNvSpPr>
            <a:spLocks noGrp="1"/>
          </p:cNvSpPr>
          <p:nvPr>
            <p:ph sz="quarter" idx="13"/>
          </p:nvPr>
        </p:nvSpPr>
        <p:spPr>
          <a:xfrm>
            <a:off x="0" y="1463675"/>
            <a:ext cx="11834813" cy="5067753"/>
          </a:xfrm>
        </p:spPr>
        <p:txBody>
          <a:bodyPr>
            <a:normAutofit/>
          </a:bodyPr>
          <a:lstStyle/>
          <a:p>
            <a:pPr marL="0" indent="0">
              <a:buNone/>
            </a:pPr>
            <a:r>
              <a:rPr lang="en-US" sz="2600" cap="none" dirty="0" smtClean="0"/>
              <a:t>Medicine net. (2018). </a:t>
            </a:r>
            <a:r>
              <a:rPr lang="en-US" sz="2600" i="1" cap="none" dirty="0" smtClean="0"/>
              <a:t>Amoxicillin - ORAL (</a:t>
            </a:r>
            <a:r>
              <a:rPr lang="en-US" sz="2600" i="1" cap="none" dirty="0" err="1" smtClean="0"/>
              <a:t>amoxil</a:t>
            </a:r>
            <a:r>
              <a:rPr lang="en-US" sz="2600" i="1" cap="none" dirty="0" smtClean="0"/>
              <a:t>) side effects, medical uses, and drug interactions</a:t>
            </a:r>
            <a:r>
              <a:rPr lang="en-US" sz="2600" cap="none" dirty="0" smtClean="0"/>
              <a:t>. Medicine net. </a:t>
            </a:r>
            <a:r>
              <a:rPr lang="en-US" sz="2600" cap="none" dirty="0" smtClean="0">
                <a:hlinkClick r:id="rId3"/>
              </a:rPr>
              <a:t>Https://www.Medicinenet.Com/amoxicillin-oral/article.Htm</a:t>
            </a:r>
            <a:endParaRPr lang="en-US" sz="2600" cap="none" dirty="0" smtClean="0"/>
          </a:p>
          <a:p>
            <a:pPr marL="0" indent="0">
              <a:buNone/>
            </a:pPr>
            <a:r>
              <a:rPr lang="en-US" sz="2600" cap="none" dirty="0" err="1" smtClean="0"/>
              <a:t>Mikulik</a:t>
            </a:r>
            <a:r>
              <a:rPr lang="en-US" sz="2600" cap="none" dirty="0" smtClean="0"/>
              <a:t>, M. (2020, January 2). </a:t>
            </a:r>
            <a:r>
              <a:rPr lang="en-US" sz="2600" i="1" cap="none" dirty="0" smtClean="0"/>
              <a:t>Amoxicillin out-of-pocket cost U.S. 2004-2017</a:t>
            </a:r>
            <a:r>
              <a:rPr lang="en-US" sz="2600" cap="none" dirty="0" smtClean="0"/>
              <a:t>. Statista. </a:t>
            </a:r>
            <a:r>
              <a:rPr lang="en-US" sz="2600" cap="none" dirty="0" smtClean="0">
                <a:hlinkClick r:id="rId4"/>
              </a:rPr>
              <a:t>Https://www.Statista.Com/statistics/825553/amoxicillin-out-of-pocket-price-us/</a:t>
            </a:r>
            <a:endParaRPr lang="en-US" sz="2600" cap="none" dirty="0" smtClean="0"/>
          </a:p>
          <a:p>
            <a:pPr marL="0" indent="0">
              <a:buNone/>
            </a:pPr>
            <a:r>
              <a:rPr lang="en-US" sz="2600" cap="none" dirty="0" err="1" smtClean="0"/>
              <a:t>Zwane</a:t>
            </a:r>
            <a:r>
              <a:rPr lang="en-US" sz="2600" cap="none" dirty="0" smtClean="0"/>
              <a:t>, S. P., Shelley, A. M., &amp; Suleman, F. (2018, November 20). </a:t>
            </a:r>
            <a:r>
              <a:rPr lang="en-US" sz="2600" i="1" cap="none" dirty="0" smtClean="0"/>
              <a:t>A comparative cost analysis of antibiotic treatment for community acquired pneumonia (CAP) in adult inpatients at pigs peak government hospital in Swaziland</a:t>
            </a:r>
            <a:r>
              <a:rPr lang="en-US" sz="2600" cap="none" dirty="0" smtClean="0"/>
              <a:t>. Frontiers. </a:t>
            </a:r>
            <a:r>
              <a:rPr lang="en-US" sz="2600" cap="none" dirty="0" smtClean="0">
                <a:hlinkClick r:id="rId5"/>
              </a:rPr>
              <a:t>Https://www.Frontiersin.Org/articles/10.3389/fpubh.2018.00303/full</a:t>
            </a:r>
            <a:endParaRPr lang="en-US" sz="2600" cap="none" dirty="0" smtClean="0"/>
          </a:p>
          <a:p>
            <a:pPr marL="0" indent="0">
              <a:buNone/>
            </a:pPr>
            <a:endParaRPr lang="en-US" dirty="0"/>
          </a:p>
        </p:txBody>
      </p:sp>
    </p:spTree>
    <p:extLst>
      <p:ext uri="{BB962C8B-B14F-4D97-AF65-F5344CB8AC3E}">
        <p14:creationId xmlns:p14="http://schemas.microsoft.com/office/powerpoint/2010/main" val="3049512631"/>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C71B277C-C29A-4BA0-A7BA-43502DF21AB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Status xmlns="71af3243-3dd4-4a8d-8c0d-dd76da1f02a5">Not started</Statu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b385d60f68dd989dca1fdc827799d853">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911b479caf7b199da365455750e4572"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2AB9843-8233-452C-82B9-ECE749792D29}">
  <ds:schemaRefs>
    <ds:schemaRef ds:uri="http://schemas.microsoft.com/office/infopath/2007/PartnerControls"/>
    <ds:schemaRef ds:uri="http://purl.org/dc/terms/"/>
    <ds:schemaRef ds:uri="http://schemas.microsoft.com/office/2006/metadata/properties"/>
    <ds:schemaRef ds:uri="http://schemas.microsoft.com/office/2006/documentManagement/types"/>
    <ds:schemaRef ds:uri="http://schemas.openxmlformats.org/package/2006/metadata/core-properties"/>
    <ds:schemaRef ds:uri="http://purl.org/dc/elements/1.1/"/>
    <ds:schemaRef ds:uri="16c05727-aa75-4e4a-9b5f-8a80a1165891"/>
    <ds:schemaRef ds:uri="71af3243-3dd4-4a8d-8c0d-dd76da1f02a5"/>
    <ds:schemaRef ds:uri="http://www.w3.org/XML/1998/namespace"/>
    <ds:schemaRef ds:uri="http://purl.org/dc/dcmitype/"/>
  </ds:schemaRefs>
</ds:datastoreItem>
</file>

<file path=customXml/itemProps2.xml><?xml version="1.0" encoding="utf-8"?>
<ds:datastoreItem xmlns:ds="http://schemas.openxmlformats.org/officeDocument/2006/customXml" ds:itemID="{FA783F2E-97E2-484E-BF92-B33AEA715C4D}">
  <ds:schemaRefs>
    <ds:schemaRef ds:uri="http://schemas.microsoft.com/sharepoint/v3/contenttype/forms"/>
  </ds:schemaRefs>
</ds:datastoreItem>
</file>

<file path=customXml/itemProps3.xml><?xml version="1.0" encoding="utf-8"?>
<ds:datastoreItem xmlns:ds="http://schemas.openxmlformats.org/officeDocument/2006/customXml" ds:itemID="{DE586802-67BF-4B31-AFE3-2C42A416BA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TM04033925[[fn=Droplet]]</Template>
  <TotalTime>0</TotalTime>
  <Words>1525</Words>
  <Application>Microsoft Office PowerPoint</Application>
  <PresentationFormat>Widescreen</PresentationFormat>
  <Paragraphs>103</Paragraphs>
  <Slides>17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Tw Cen MT</vt:lpstr>
      <vt:lpstr>Wingdings</vt:lpstr>
      <vt:lpstr>Droplet</vt:lpstr>
      <vt:lpstr>amoxicillin</vt:lpstr>
      <vt:lpstr>AMOxil description</vt:lpstr>
      <vt:lpstr>Dosage forms and strengths</vt:lpstr>
      <vt:lpstr>Dosing Indications</vt:lpstr>
      <vt:lpstr>Side effects</vt:lpstr>
      <vt:lpstr>Side effects (cont…)</vt:lpstr>
      <vt:lpstr>precautions</vt:lpstr>
      <vt:lpstr>Drug Interactions </vt:lpstr>
      <vt:lpstr>Drug interactions (cont...)</vt:lpstr>
      <vt:lpstr>Contraindications</vt:lpstr>
      <vt:lpstr>Administration</vt:lpstr>
      <vt:lpstr>storage</vt:lpstr>
      <vt:lpstr>Pregnancy class</vt:lpstr>
      <vt:lpstr>Cost analysis</vt:lpstr>
      <vt:lpstr>Patient Case study</vt:lpstr>
      <vt:lpstr>Case Solution</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2020-06-11T13:44:59Z</dcterms:created>
  <dcterms:modified xsi:type="dcterms:W3CDTF">2020-06-13T10:30:03Z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